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5c876d26b95f0e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5c876d26b95f0e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527c4a2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b527c4a2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b462d356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b462d356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aac34aa7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aac34aa7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b23a6aa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0b23a6aa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b527c4a2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b527c4a2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b527c4a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b527c4a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b23a6aa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b23a6aa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b462d356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b462d356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aac34aa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aac34aa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b462d35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b462d35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5de1860a2_1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5de1860a2_1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b462d35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b462d35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b462d356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b462d356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b462d356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b462d356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b462d356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b462d356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b462d356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b462d356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b462d356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0b462d356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a42023d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a42023d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a5e60fa1f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a5e60fa1f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a42023d5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a42023d5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a5e60fa1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a5e60fa1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a42023d5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a42023d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b23a6aa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b23a6aa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b462d35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b462d35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b527c4a2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b527c4a2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5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8.jp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[Pizza Heist]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Authenticating Network..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Files..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Servers..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Log In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529525" y="1517525"/>
            <a:ext cx="3892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Username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yourself a user or codename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Password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secure password using the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get an error message notifying you what your password still needs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313" y="1305563"/>
            <a:ext cx="3093063" cy="309306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 rot="10800000">
            <a:off x="7055925" y="2558163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2"/>
          <p:cNvSpPr/>
          <p:nvPr/>
        </p:nvSpPr>
        <p:spPr>
          <a:xfrm rot="10800000">
            <a:off x="7055925" y="3039975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2"/>
          <p:cNvSpPr/>
          <p:nvPr/>
        </p:nvSpPr>
        <p:spPr>
          <a:xfrm rot="10800000">
            <a:off x="6871425" y="3547788"/>
            <a:ext cx="1032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830600" y="2494613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Username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7830600" y="2973225"/>
            <a:ext cx="126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7665050" y="3388288"/>
            <a:ext cx="1260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 In Button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6009900" y="4371588"/>
            <a:ext cx="1820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Error Message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2"/>
          <p:cNvSpPr/>
          <p:nvPr/>
        </p:nvSpPr>
        <p:spPr>
          <a:xfrm rot="-5400000">
            <a:off x="5834000" y="4362438"/>
            <a:ext cx="2697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1319989">
            <a:off x="7579166" y="670689"/>
            <a:ext cx="1313269" cy="131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Your Desktop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5">
            <a:alphaModFix/>
          </a:blip>
          <a:srcRect b="5017" l="2102" r="2740" t="3591"/>
          <a:stretch/>
        </p:blipFill>
        <p:spPr>
          <a:xfrm>
            <a:off x="1831025" y="1320300"/>
            <a:ext cx="5481948" cy="30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 rot="10800000">
            <a:off x="7406650" y="1320300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3"/>
          <p:cNvSpPr/>
          <p:nvPr/>
        </p:nvSpPr>
        <p:spPr>
          <a:xfrm flipH="1">
            <a:off x="7406650" y="2242350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7312975" y="85380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Anti-Virus Folder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7406650" y="2901150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E-Mail Folder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1561450" y="3199950"/>
            <a:ext cx="2639400" cy="4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185800" y="1957650"/>
            <a:ext cx="847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0" y="1669200"/>
            <a:ext cx="13716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Some Cool Looking Code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236650" y="3199950"/>
            <a:ext cx="1324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Chat Room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365750" y="1539750"/>
            <a:ext cx="4387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Fish? No, Phish!!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nasty way hackers try to get your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commonly found in emails, suspicious websites, phone calls/texts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Most sneaky way to steal your data, install malware, or just mess with you!</a:t>
            </a:r>
            <a:br>
              <a:rPr lang="en"/>
            </a:b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375" y="1787987"/>
            <a:ext cx="3874224" cy="22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rot="345235">
            <a:off x="6511873" y="985006"/>
            <a:ext cx="2320278" cy="118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4703" y="1644601"/>
            <a:ext cx="396175" cy="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837" y="1317300"/>
            <a:ext cx="5237475" cy="29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78850" y="2313125"/>
            <a:ext cx="1371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Inbox Pane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7192325" y="108177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Email Details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1359200" y="2359025"/>
            <a:ext cx="4812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5"/>
          <p:cNvSpPr/>
          <p:nvPr/>
        </p:nvSpPr>
        <p:spPr>
          <a:xfrm rot="10800000">
            <a:off x="7273900" y="1490475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3492950" y="4250300"/>
            <a:ext cx="8424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Lives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/>
          <p:nvPr/>
        </p:nvSpPr>
        <p:spPr>
          <a:xfrm rot="-5400000">
            <a:off x="3152450" y="4294250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7273900" y="3003925"/>
            <a:ext cx="1759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Phishing Buttons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5"/>
          <p:cNvSpPr/>
          <p:nvPr/>
        </p:nvSpPr>
        <p:spPr>
          <a:xfrm rot="10800000">
            <a:off x="7355475" y="3412625"/>
            <a:ext cx="803100" cy="65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(Incorrect Choice)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2500" y="1274050"/>
            <a:ext cx="5229373" cy="29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314550" y="1589425"/>
            <a:ext cx="2009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Boss will Explain if you miss label an email!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3970750" y="4222675"/>
            <a:ext cx="1371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Loose a Life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6"/>
          <p:cNvSpPr/>
          <p:nvPr/>
        </p:nvSpPr>
        <p:spPr>
          <a:xfrm rot="-5400000">
            <a:off x="3630250" y="4253425"/>
            <a:ext cx="302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2270950" y="1853575"/>
            <a:ext cx="13212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314550" y="3922300"/>
            <a:ext cx="2009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Read Carefully!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23887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Game (Endings)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75" y="2088125"/>
            <a:ext cx="4329525" cy="246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962" y="1261500"/>
            <a:ext cx="4661923" cy="26114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27"/>
          <p:cNvSpPr txBox="1"/>
          <p:nvPr/>
        </p:nvSpPr>
        <p:spPr>
          <a:xfrm>
            <a:off x="5375575" y="3923100"/>
            <a:ext cx="2174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 out the inbox to move on!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7"/>
          <p:cNvSpPr/>
          <p:nvPr/>
        </p:nvSpPr>
        <p:spPr>
          <a:xfrm rot="-5400000">
            <a:off x="6107275" y="3482000"/>
            <a:ext cx="7113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1251775" y="1230625"/>
            <a:ext cx="258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you lose all 3 lives, your account is compromised!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7"/>
          <p:cNvSpPr/>
          <p:nvPr/>
        </p:nvSpPr>
        <p:spPr>
          <a:xfrm rot="5400000">
            <a:off x="2291275" y="1967600"/>
            <a:ext cx="5049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 and Anti-Viruses</a:t>
            </a:r>
            <a:endParaRPr/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500025" y="1490475"/>
            <a:ext cx="6087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are viruses?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Viruses </a:t>
            </a:r>
            <a:r>
              <a:rPr lang="en" sz="1500"/>
              <a:t>are a type of malicious software (malware) designed to attack and execute harmful actions, such as corrupting data, stealing personal information, or disrupting system operations.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What are Anti-Viruses?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program designed to detect, prevent, and remove malicious software (malware) from computers and networks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protects systems by scanning files, monitoring system behavior, and identifying known malware signatures</a:t>
            </a:r>
            <a:endParaRPr sz="1500"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">
            <a:off x="6502156" y="2218932"/>
            <a:ext cx="2299813" cy="156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677">
            <a:off x="8130245" y="2054104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2496562" y="1490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is Virus Tower Defense?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tower defense mini-game that simulates a friendly understanding of the different types of viruses and how to deal with them.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game creates challenging levels that requires players to use different features and aspects in order to overcome the game.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Goal of the game: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create something fun and unique to showcase and create awareness for the different viruses and </a:t>
            </a:r>
            <a:r>
              <a:rPr lang="en" sz="1500"/>
              <a:t>antivirus</a:t>
            </a:r>
            <a:r>
              <a:rPr lang="en" sz="1500"/>
              <a:t>.</a:t>
            </a:r>
            <a:endParaRPr sz="15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3065">
            <a:off x="257700" y="1888533"/>
            <a:ext cx="1990325" cy="181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6">
            <a:alphaModFix amt="50000"/>
          </a:blip>
          <a:srcRect b="6785" l="0" r="0" t="0"/>
          <a:stretch/>
        </p:blipFill>
        <p:spPr>
          <a:xfrm>
            <a:off x="610475" y="3410899"/>
            <a:ext cx="1886075" cy="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86582">
            <a:off x="1592145" y="1721829"/>
            <a:ext cx="348412" cy="63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815925" y="2895225"/>
            <a:ext cx="2139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Malware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common form of viruses that attack your system in order to gain access to </a:t>
            </a:r>
            <a:r>
              <a:rPr lang="en" sz="1300"/>
              <a:t>information</a:t>
            </a:r>
            <a:r>
              <a:rPr lang="en" sz="1300"/>
              <a:t> you have.</a:t>
            </a:r>
            <a:endParaRPr sz="1300"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3313000" y="2576425"/>
            <a:ext cx="26190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Worm</a:t>
            </a:r>
            <a:endParaRPr sz="131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Are commonly self-replicating viruses that spreads itself across the internet. This kind of virus targets the internet in order to gain access to computers.</a:t>
            </a:r>
            <a:endParaRPr sz="1310"/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6106575" y="2895225"/>
            <a:ext cx="26619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Denial-of-Service (DoS)</a:t>
            </a:r>
            <a:endParaRPr b="1"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type of cyber attack aimed at making a network service unavailable to its intended users by overwhelming it with a flood of illegitimate requests or generating traffic. </a:t>
            </a:r>
            <a:endParaRPr sz="1320"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075" y="1590549"/>
            <a:ext cx="1371600" cy="130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6700" y="1281626"/>
            <a:ext cx="1371600" cy="129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2597" y="1430775"/>
            <a:ext cx="1494075" cy="14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</a:t>
            </a:r>
            <a:endParaRPr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1475500" y="2795150"/>
            <a:ext cx="24996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Trojan</a:t>
            </a:r>
            <a:r>
              <a:rPr b="1" lang="en" sz="1310"/>
              <a:t> Virus</a:t>
            </a:r>
            <a:endParaRPr b="1" sz="131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type of malicious software that disguises itself as something legitimate or harmless to trick users into downloading and executing it.</a:t>
            </a:r>
            <a:r>
              <a:rPr lang="en" sz="1310"/>
              <a:t> </a:t>
            </a:r>
            <a:endParaRPr sz="1310"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>
            <p:ph idx="1" type="body"/>
          </p:nvPr>
        </p:nvSpPr>
        <p:spPr>
          <a:xfrm>
            <a:off x="5265725" y="2795150"/>
            <a:ext cx="2684400" cy="1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0"/>
              <a:t>Ransomware</a:t>
            </a:r>
            <a:endParaRPr sz="131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10"/>
              <a:t>A malicious software that encrypts a victim's data or locks them out of their system, demanding a ransom payment to restore access. </a:t>
            </a:r>
            <a:endParaRPr sz="1310"/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151" y="1426547"/>
            <a:ext cx="1371600" cy="132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125" y="1485054"/>
            <a:ext cx="1371600" cy="129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2125" y="1490480"/>
            <a:ext cx="1335575" cy="128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25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423600" y="467850"/>
            <a:ext cx="82968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Meet The Team</a:t>
            </a:r>
            <a:endParaRPr sz="5000">
              <a:solidFill>
                <a:srgbClr val="000000"/>
              </a:solidFill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075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873125" y="3486150"/>
            <a:ext cx="182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Brian Cazares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aka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Agent Pineapple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6442075" y="3486150"/>
            <a:ext cx="182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Nikki Thao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aka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Agent Supreme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657600" y="3486150"/>
            <a:ext cx="182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Daniel To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aka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Agent Meatball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457350" y="3101850"/>
            <a:ext cx="27177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Malware Antivirus</a:t>
            </a:r>
            <a:endParaRPr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Designed to detect, prevent, and remove malicious software (malware) from computers. This is the most basic line of security.</a:t>
            </a:r>
            <a:endParaRPr sz="1320"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3388163" y="2483400"/>
            <a:ext cx="25773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Network-Based Antivirus</a:t>
            </a:r>
            <a:endParaRPr b="1" sz="132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security solution that scans and protects a network and any connected devices from malware and worms.</a:t>
            </a:r>
            <a:endParaRPr sz="1320"/>
          </a:p>
        </p:txBody>
      </p:sp>
      <p:sp>
        <p:nvSpPr>
          <p:cNvPr id="295" name="Google Shape;295;p32"/>
          <p:cNvSpPr txBox="1"/>
          <p:nvPr>
            <p:ph idx="1" type="body"/>
          </p:nvPr>
        </p:nvSpPr>
        <p:spPr>
          <a:xfrm>
            <a:off x="6377175" y="3115675"/>
            <a:ext cx="2222700" cy="15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Firewall</a:t>
            </a:r>
            <a:r>
              <a:rPr lang="en" sz="1300"/>
              <a:t> 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security software that blocks and slows down viruses from breaching into a computer and its network.</a:t>
            </a:r>
            <a:endParaRPr sz="1300"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224" y="2013975"/>
            <a:ext cx="1063951" cy="108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9738" y="1403761"/>
            <a:ext cx="1074150" cy="107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6549" y="2027813"/>
            <a:ext cx="1063951" cy="1087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Defenders</a:t>
            </a:r>
            <a:endParaRPr/>
          </a:p>
        </p:txBody>
      </p:sp>
      <p:sp>
        <p:nvSpPr>
          <p:cNvPr id="304" name="Google Shape;304;p33"/>
          <p:cNvSpPr txBox="1"/>
          <p:nvPr>
            <p:ph idx="1" type="body"/>
          </p:nvPr>
        </p:nvSpPr>
        <p:spPr>
          <a:xfrm>
            <a:off x="1737350" y="2804875"/>
            <a:ext cx="23244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Backup</a:t>
            </a:r>
            <a:endParaRPr sz="132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A copy of data or files stored separately from the original. Used to restore information in case of data loss, corruption, or system failure.</a:t>
            </a:r>
            <a:endParaRPr sz="1320"/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4709525" y="2804875"/>
            <a:ext cx="3844800" cy="1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0"/>
              <a:t>Intrusion Detection System (IDS)</a:t>
            </a:r>
            <a:endParaRPr b="1" sz="132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/>
              <a:t> A</a:t>
            </a:r>
            <a:r>
              <a:rPr lang="en" sz="1320"/>
              <a:t> security tool that monitors network or system activities for suspicious behavior or policy violations. It identifies potential security breaches, such as unauthorized access or attacks.</a:t>
            </a:r>
            <a:endParaRPr sz="1320"/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574" y="1688863"/>
            <a:ext cx="1063951" cy="108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949" y="1717013"/>
            <a:ext cx="1063951" cy="1087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850" y="4704525"/>
            <a:ext cx="1047150" cy="2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00" y="2259224"/>
            <a:ext cx="4035524" cy="22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/>
          <p:nvPr/>
        </p:nvSpPr>
        <p:spPr>
          <a:xfrm>
            <a:off x="528050" y="1383650"/>
            <a:ext cx="1047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Coins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1300413" y="1147575"/>
            <a:ext cx="97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Health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4"/>
          <p:cNvSpPr/>
          <p:nvPr/>
        </p:nvSpPr>
        <p:spPr>
          <a:xfrm flipH="1" rot="-5400000">
            <a:off x="2371975" y="1752450"/>
            <a:ext cx="365700" cy="6585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2844200" y="1771525"/>
            <a:ext cx="9762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Wave #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4"/>
          <p:cNvSpPr/>
          <p:nvPr/>
        </p:nvSpPr>
        <p:spPr>
          <a:xfrm rot="-5400000">
            <a:off x="2080550" y="4210225"/>
            <a:ext cx="451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1103300" y="4591525"/>
            <a:ext cx="24057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Click to start the game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 rotWithShape="1">
          <a:blip r:embed="rId6">
            <a:alphaModFix/>
          </a:blip>
          <a:srcRect b="0" l="2262" r="13633" t="0"/>
          <a:stretch/>
        </p:blipFill>
        <p:spPr>
          <a:xfrm>
            <a:off x="5039325" y="1630800"/>
            <a:ext cx="3766299" cy="25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6026375" y="722713"/>
            <a:ext cx="1792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Pay attention to details prompted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4"/>
          <p:cNvSpPr/>
          <p:nvPr/>
        </p:nvSpPr>
        <p:spPr>
          <a:xfrm flipH="1" rot="-5400000">
            <a:off x="6539525" y="1590388"/>
            <a:ext cx="7659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4"/>
          <p:cNvSpPr/>
          <p:nvPr/>
        </p:nvSpPr>
        <p:spPr>
          <a:xfrm rot="5400000">
            <a:off x="825950" y="1830050"/>
            <a:ext cx="4512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4"/>
          <p:cNvSpPr/>
          <p:nvPr/>
        </p:nvSpPr>
        <p:spPr>
          <a:xfrm rot="5400000">
            <a:off x="1454475" y="1721625"/>
            <a:ext cx="6681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326" y="1861838"/>
            <a:ext cx="3978125" cy="22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 txBox="1"/>
          <p:nvPr>
            <p:ph type="title"/>
          </p:nvPr>
        </p:nvSpPr>
        <p:spPr>
          <a:xfrm>
            <a:off x="243962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Virus Tower Defense</a:t>
            </a:r>
            <a:endParaRPr/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/>
          <p:nvPr/>
        </p:nvSpPr>
        <p:spPr>
          <a:xfrm flipH="1" rot="10800000">
            <a:off x="7191750" y="1709925"/>
            <a:ext cx="589500" cy="816000"/>
          </a:xfrm>
          <a:prstGeom prst="bentArrow">
            <a:avLst>
              <a:gd fmla="val 26896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5144575" y="1360700"/>
            <a:ext cx="31377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Drag turrets to the placeholders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5"/>
          <p:cNvSpPr/>
          <p:nvPr/>
        </p:nvSpPr>
        <p:spPr>
          <a:xfrm rot="10800000">
            <a:off x="8550000" y="1709919"/>
            <a:ext cx="365700" cy="541800"/>
          </a:xfrm>
          <a:prstGeom prst="bentArrow">
            <a:avLst>
              <a:gd fmla="val 36515" name="adj1"/>
              <a:gd fmla="val 25000" name="adj2"/>
              <a:gd fmla="val 25000" name="adj3"/>
              <a:gd fmla="val 41825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8205300" y="1046025"/>
            <a:ext cx="1055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Tower Shop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5"/>
          <p:cNvSpPr/>
          <p:nvPr/>
        </p:nvSpPr>
        <p:spPr>
          <a:xfrm flipH="1" rot="-5400000">
            <a:off x="6129900" y="1876800"/>
            <a:ext cx="6510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600" y="2408547"/>
            <a:ext cx="3762976" cy="203159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/>
          <p:nvPr/>
        </p:nvSpPr>
        <p:spPr>
          <a:xfrm flipH="1" rot="-5400000">
            <a:off x="336050" y="2327000"/>
            <a:ext cx="7545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42975" y="1633971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enters here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5"/>
          <p:cNvSpPr/>
          <p:nvPr/>
        </p:nvSpPr>
        <p:spPr>
          <a:xfrm flipH="1" rot="-5400000">
            <a:off x="3191375" y="2009138"/>
            <a:ext cx="7545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2201675" y="1385009"/>
            <a:ext cx="1773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Virus leaves here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4572000" y="4096250"/>
            <a:ext cx="39780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Don’t let the virus reach the end or else it will deplete your health!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[Let’s Play]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Rebooting Computers</a:t>
            </a:r>
            <a:r>
              <a:rPr lang="en" sz="1800">
                <a:solidFill>
                  <a:srgbClr val="00FF00"/>
                </a:solidFill>
              </a:rPr>
              <a:t>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Importing Files..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Pizza Heist..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354" name="Google Shape;3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>
            <p:ph type="title"/>
          </p:nvPr>
        </p:nvSpPr>
        <p:spPr>
          <a:xfrm>
            <a:off x="853950" y="527900"/>
            <a:ext cx="7436100" cy="8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Mission (Almost) Accomplished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60" name="Google Shape;360;p37"/>
          <p:cNvSpPr txBox="1"/>
          <p:nvPr>
            <p:ph idx="1" type="body"/>
          </p:nvPr>
        </p:nvSpPr>
        <p:spPr>
          <a:xfrm>
            <a:off x="853950" y="1266475"/>
            <a:ext cx="7436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Please fill out this survey (again)!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75840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[Thank You]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Loading End Scene..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Asking Questions..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Inquiring Comments..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366" name="Google Shape;3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3" y="142775"/>
            <a:ext cx="742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853950" y="527900"/>
            <a:ext cx="7436100" cy="8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Before We Begin…</a:t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53950" y="1414100"/>
            <a:ext cx="7436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Please fill out this survey!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898064" y="0"/>
            <a:ext cx="73478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STEC 4800: TAP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2400250" y="1758950"/>
            <a:ext cx="6321600" cy="21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Technology Ambassador Program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Aims to increase the number of students pursuing Information Technology (IT) majors &amp; minors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develop projects using the technology of their choice and participate in outreach service learning events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44310" y="0"/>
            <a:ext cx="88553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2585250" y="1895250"/>
            <a:ext cx="6167700" cy="21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study aims to educate middle school, high school, and college students about the existence of malicious entities and how to prevent their data from being breached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of active learning to teach students how to stay safe in the digital world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3243">
            <a:off x="6146527" y="2931225"/>
            <a:ext cx="2394449" cy="1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Pizza Heist 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859975" y="1605400"/>
            <a:ext cx="521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A hacker themed simulator game that teaches cybersecurity basics.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Technology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Unity &amp; Visual Studio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Topics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Security, Phishing, and Viruses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036">
            <a:off x="6247839" y="1607969"/>
            <a:ext cx="2409373" cy="140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5701" y="1490475"/>
            <a:ext cx="296100" cy="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Report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882778" y="1595775"/>
            <a:ext cx="4839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your first day on the job where you will be playing as a new hire at Big Caesars in their cybersecurity department.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Due to the rise in cyberattacks from competitors like Mama Janes, the boss is entrusting you with the duty of defending Big Caesars.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96596">
            <a:off x="451976" y="1620001"/>
            <a:ext cx="1989723" cy="198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83147">
            <a:off x="1801481" y="2888919"/>
            <a:ext cx="1857062" cy="163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817998" y="1537973"/>
            <a:ext cx="347873" cy="6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2400250" y="575950"/>
            <a:ext cx="3279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Security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69950" y="1490475"/>
            <a:ext cx="46260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500"/>
              <a:t>Why do you need a secure password?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Identity Theft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Sensitive Information</a:t>
            </a:r>
            <a:endParaRPr sz="1500"/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Full name, birthday, home address, etc.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500"/>
              <a:t>What makes a secure password?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a combination of uppercase and lowercase letters, numbers, and symbols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 least 12 characters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Avoid using common dictionary words, names, and personal information</a:t>
            </a:r>
            <a:endParaRPr sz="1500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862" y="864701"/>
            <a:ext cx="2264600" cy="14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754">
            <a:off x="6725801" y="741981"/>
            <a:ext cx="267648" cy="48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4918175" y="2571750"/>
            <a:ext cx="3993600" cy="21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 to keep it secure?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Don’t share it with friends or family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Never send a password via email, instant message, or any other forms of communication that is not secure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a unique password for different accounts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5266138" y="1211344"/>
            <a:ext cx="1482850" cy="13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0">
            <a:alpha val="70250"/>
          </a:srgbClr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768428">
            <a:off x="716257" y="1"/>
            <a:ext cx="77114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Examples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136005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Unsecure Passwords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</a:t>
            </a:r>
            <a:r>
              <a:rPr lang="en" sz="2000">
                <a:solidFill>
                  <a:srgbClr val="000000"/>
                </a:solidFill>
              </a:rPr>
              <a:t>lovetap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AgentPepperoni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towerdefense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50" name="Google Shape;150;p21"/>
          <p:cNvSpPr txBox="1"/>
          <p:nvPr>
            <p:ph idx="2" type="body"/>
          </p:nvPr>
        </p:nvSpPr>
        <p:spPr>
          <a:xfrm>
            <a:off x="4817075" y="1602675"/>
            <a:ext cx="350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</a:rPr>
              <a:t>Secure Passwords</a:t>
            </a:r>
            <a:endParaRPr b="1" sz="2000">
              <a:solidFill>
                <a:srgbClr val="6AA84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iLoveT@p24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AgentP3pperoni#47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j@nedoePlaysT0werDef6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335426"/>
            <a:ext cx="551201" cy="2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365760" y="365760"/>
            <a:ext cx="1371601" cy="112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